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4E3B3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468A058-3FAE-4E2C-AC82-F940F6AAA0C3}"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newsflash/>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C468A058-3FAE-4E2C-AC82-F940F6AAA0C3}"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newsflash/>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68A058-3FAE-4E2C-AC82-F940F6AAA0C3}" type="slidenum">
              <a:rPr lang="ru-RU" smtClean="0"/>
              <a:pPr/>
              <a:t>‹#›</a:t>
            </a:fld>
            <a:endParaRPr lang="ru-RU"/>
          </a:p>
        </p:txBody>
      </p:sp>
    </p:spTree>
  </p:cSld>
  <p:clrMapOvr>
    <a:masterClrMapping/>
  </p:clrMapOvr>
  <p:transition>
    <p:newsflash/>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C7B06960-9B20-4077-B406-86FBDF5A8621}" type="datetimeFigureOut">
              <a:rPr lang="ru-RU" smtClean="0"/>
              <a:pPr/>
              <a:t>12.10.2011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468A058-3FAE-4E2C-AC82-F940F6AAA0C3}"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p:newsflash/>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7B06960-9B20-4077-B406-86FBDF5A8621}" type="datetimeFigureOut">
              <a:rPr lang="ru-RU" smtClean="0"/>
              <a:pPr/>
              <a:t>12.10.2011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468A058-3FAE-4E2C-AC82-F940F6AAA0C3}"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sndAc>
      <p:stSnd>
        <p:snd r:embed="rId13" name="wind.wav"/>
      </p:stSnd>
    </p:sndAc>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899592" y="764704"/>
            <a:ext cx="7776864" cy="1440160"/>
          </a:xfrm>
        </p:spPr>
        <p:txBody>
          <a:bodyPr>
            <a:noAutofit/>
          </a:bodyPr>
          <a:lstStyle/>
          <a:p>
            <a:pPr algn="ctr"/>
            <a:r>
              <a:rPr lang="en-US" sz="6000" b="1" dirty="0" smtClean="0">
                <a:solidFill>
                  <a:srgbClr val="C00000"/>
                </a:solidFill>
                <a:latin typeface="Algerian" pitchFamily="82" charset="0"/>
              </a:rPr>
              <a:t>    An advice-seeking letter</a:t>
            </a:r>
            <a:endParaRPr lang="ru-RU" sz="6000" b="1" dirty="0">
              <a:solidFill>
                <a:srgbClr val="C00000"/>
              </a:solidFill>
            </a:endParaRPr>
          </a:p>
        </p:txBody>
      </p:sp>
      <p:pic>
        <p:nvPicPr>
          <p:cNvPr id="4" name="Рисунок 3" descr="SO01560_.WMF"/>
          <p:cNvPicPr>
            <a:picLocks noChangeAspect="1"/>
          </p:cNvPicPr>
          <p:nvPr/>
        </p:nvPicPr>
        <p:blipFill>
          <a:blip r:embed="rId3" cstate="print"/>
          <a:stretch>
            <a:fillRect/>
          </a:stretch>
        </p:blipFill>
        <p:spPr>
          <a:xfrm>
            <a:off x="4932040" y="2492896"/>
            <a:ext cx="4032448" cy="4104456"/>
          </a:xfrm>
          <a:prstGeom prst="rect">
            <a:avLst/>
          </a:prstGeom>
        </p:spPr>
      </p:pic>
      <p:pic>
        <p:nvPicPr>
          <p:cNvPr id="5" name="Рисунок 4" descr="HH00231_.WMF"/>
          <p:cNvPicPr>
            <a:picLocks noChangeAspect="1"/>
          </p:cNvPicPr>
          <p:nvPr/>
        </p:nvPicPr>
        <p:blipFill>
          <a:blip r:embed="rId4" cstate="print"/>
          <a:stretch>
            <a:fillRect/>
          </a:stretch>
        </p:blipFill>
        <p:spPr>
          <a:xfrm>
            <a:off x="395536" y="2420888"/>
            <a:ext cx="3960440" cy="4176464"/>
          </a:xfrm>
          <a:prstGeom prst="rect">
            <a:avLst/>
          </a:prstGeom>
        </p:spPr>
      </p:pic>
    </p:spTree>
  </p:cSld>
  <p:clrMapOvr>
    <a:masterClrMapping/>
  </p:clrMapOvr>
  <p:transition>
    <p:newsflash/>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04664"/>
            <a:ext cx="8686800" cy="2304256"/>
          </a:xfrm>
        </p:spPr>
        <p:txBody>
          <a:bodyPr>
            <a:normAutofit/>
          </a:bodyPr>
          <a:lstStyle/>
          <a:p>
            <a:endParaRPr lang="ru-RU" sz="3200" dirty="0">
              <a:solidFill>
                <a:srgbClr val="0070C0"/>
              </a:solidFill>
            </a:endParaRPr>
          </a:p>
        </p:txBody>
      </p:sp>
      <p:sp>
        <p:nvSpPr>
          <p:cNvPr id="3" name="Содержимое 2"/>
          <p:cNvSpPr>
            <a:spLocks noGrp="1"/>
          </p:cNvSpPr>
          <p:nvPr>
            <p:ph idx="1"/>
          </p:nvPr>
        </p:nvSpPr>
        <p:spPr>
          <a:xfrm>
            <a:off x="304800" y="2924944"/>
            <a:ext cx="8515672" cy="3456384"/>
          </a:xfrm>
        </p:spPr>
        <p:txBody>
          <a:bodyPr>
            <a:normAutofit fontScale="92500" lnSpcReduction="20000"/>
          </a:bodyPr>
          <a:lstStyle/>
          <a:p>
            <a:pPr>
              <a:buNone/>
            </a:pPr>
            <a:r>
              <a:rPr lang="en-US" dirty="0" smtClean="0">
                <a:solidFill>
                  <a:srgbClr val="0070C0"/>
                </a:solidFill>
              </a:rPr>
              <a:t>     </a:t>
            </a:r>
            <a:r>
              <a:rPr lang="en-US" sz="4400" dirty="0" smtClean="0">
                <a:solidFill>
                  <a:srgbClr val="FF0000"/>
                </a:solidFill>
                <a:latin typeface="Arial Rounded MT Bold" pitchFamily="34" charset="0"/>
              </a:rPr>
              <a:t>* </a:t>
            </a:r>
            <a:r>
              <a:rPr lang="en-US" sz="4400" dirty="0" smtClean="0">
                <a:solidFill>
                  <a:srgbClr val="0070C0"/>
                </a:solidFill>
                <a:latin typeface="Arial Rounded MT Bold" pitchFamily="34" charset="0"/>
              </a:rPr>
              <a:t> Advice-seeking letters are published in a newspaper section called “Letters to the Editor”.</a:t>
            </a:r>
          </a:p>
          <a:p>
            <a:pPr>
              <a:buNone/>
            </a:pPr>
            <a:r>
              <a:rPr lang="en-US" sz="4400" dirty="0" smtClean="0">
                <a:solidFill>
                  <a:srgbClr val="0070C0"/>
                </a:solidFill>
                <a:latin typeface="Arial Rounded MT Bold" pitchFamily="34" charset="0"/>
              </a:rPr>
              <a:t>     </a:t>
            </a:r>
            <a:r>
              <a:rPr lang="en-US" sz="4400" dirty="0" smtClean="0">
                <a:solidFill>
                  <a:srgbClr val="FF0000"/>
                </a:solidFill>
                <a:latin typeface="Arial Rounded MT Bold" pitchFamily="34" charset="0"/>
              </a:rPr>
              <a:t>*</a:t>
            </a:r>
            <a:r>
              <a:rPr lang="en-US" sz="4400" dirty="0" smtClean="0">
                <a:solidFill>
                  <a:srgbClr val="0070C0"/>
                </a:solidFill>
                <a:latin typeface="Arial Rounded MT Bold" pitchFamily="34" charset="0"/>
              </a:rPr>
              <a:t>  Those are informal letters, yet they follow a certain format.</a:t>
            </a:r>
            <a:endParaRPr lang="ru-RU" sz="4400" dirty="0">
              <a:solidFill>
                <a:srgbClr val="0070C0"/>
              </a:solidFill>
            </a:endParaRPr>
          </a:p>
        </p:txBody>
      </p:sp>
      <p:pic>
        <p:nvPicPr>
          <p:cNvPr id="4" name="Рисунок 3" descr="PH02738U.BMP"/>
          <p:cNvPicPr>
            <a:picLocks noChangeAspect="1"/>
          </p:cNvPicPr>
          <p:nvPr/>
        </p:nvPicPr>
        <p:blipFill>
          <a:blip r:embed="rId3" cstate="print"/>
          <a:stretch>
            <a:fillRect/>
          </a:stretch>
        </p:blipFill>
        <p:spPr>
          <a:xfrm>
            <a:off x="6012160" y="188640"/>
            <a:ext cx="2880320" cy="2743825"/>
          </a:xfrm>
          <a:prstGeom prst="rect">
            <a:avLst/>
          </a:prstGeom>
        </p:spPr>
      </p:pic>
      <p:pic>
        <p:nvPicPr>
          <p:cNvPr id="6" name="Рисунок 5" descr="HH00623_.WMF"/>
          <p:cNvPicPr>
            <a:picLocks noChangeAspect="1"/>
          </p:cNvPicPr>
          <p:nvPr/>
        </p:nvPicPr>
        <p:blipFill>
          <a:blip r:embed="rId4" cstate="print"/>
          <a:stretch>
            <a:fillRect/>
          </a:stretch>
        </p:blipFill>
        <p:spPr>
          <a:xfrm rot="575227">
            <a:off x="467544" y="620688"/>
            <a:ext cx="4536504" cy="2016224"/>
          </a:xfrm>
          <a:prstGeom prst="rect">
            <a:avLst/>
          </a:prstGeom>
        </p:spPr>
      </p:pic>
    </p:spTree>
  </p:cSld>
  <p:clrMapOvr>
    <a:masterClrMapping/>
  </p:clrMapOvr>
  <p:transition>
    <p:newsflash/>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459632"/>
          </a:xfrm>
        </p:spPr>
        <p:txBody>
          <a:bodyPr>
            <a:normAutofit/>
          </a:bodyPr>
          <a:lstStyle/>
          <a:p>
            <a:pPr algn="r"/>
            <a:r>
              <a:rPr lang="en-US" sz="4400" dirty="0" smtClean="0">
                <a:solidFill>
                  <a:srgbClr val="00B0F0"/>
                </a:solidFill>
              </a:rPr>
              <a:t>An advice-seeking letter consists of:</a:t>
            </a:r>
            <a:endParaRPr lang="ru-RU" sz="4400" dirty="0">
              <a:solidFill>
                <a:srgbClr val="00B0F0"/>
              </a:solidFill>
            </a:endParaRPr>
          </a:p>
        </p:txBody>
      </p:sp>
      <p:sp>
        <p:nvSpPr>
          <p:cNvPr id="3" name="Содержимое 2"/>
          <p:cNvSpPr>
            <a:spLocks noGrp="1"/>
          </p:cNvSpPr>
          <p:nvPr>
            <p:ph idx="1"/>
          </p:nvPr>
        </p:nvSpPr>
        <p:spPr>
          <a:xfrm>
            <a:off x="304800" y="2204864"/>
            <a:ext cx="8686800" cy="3875261"/>
          </a:xfrm>
        </p:spPr>
        <p:txBody>
          <a:bodyPr>
            <a:normAutofit/>
          </a:bodyPr>
          <a:lstStyle/>
          <a:p>
            <a:r>
              <a:rPr lang="en-US" sz="5400" dirty="0" smtClean="0">
                <a:solidFill>
                  <a:srgbClr val="FF0000"/>
                </a:solidFill>
              </a:rPr>
              <a:t>The introduction</a:t>
            </a:r>
          </a:p>
          <a:p>
            <a:r>
              <a:rPr lang="en-US" sz="5400" dirty="0" smtClean="0">
                <a:solidFill>
                  <a:srgbClr val="FF0000"/>
                </a:solidFill>
              </a:rPr>
              <a:t>The body</a:t>
            </a:r>
          </a:p>
          <a:p>
            <a:r>
              <a:rPr lang="en-US" sz="5400" dirty="0" smtClean="0">
                <a:solidFill>
                  <a:srgbClr val="FF0000"/>
                </a:solidFill>
              </a:rPr>
              <a:t>The conclusion</a:t>
            </a:r>
            <a:endParaRPr lang="ru-RU" sz="5400" dirty="0">
              <a:solidFill>
                <a:srgbClr val="FF0000"/>
              </a:solidFill>
            </a:endParaRPr>
          </a:p>
        </p:txBody>
      </p:sp>
      <p:pic>
        <p:nvPicPr>
          <p:cNvPr id="4" name="Рисунок 3" descr="BD19827_.WMF"/>
          <p:cNvPicPr>
            <a:picLocks noChangeAspect="1"/>
          </p:cNvPicPr>
          <p:nvPr/>
        </p:nvPicPr>
        <p:blipFill>
          <a:blip r:embed="rId3" cstate="print"/>
          <a:stretch>
            <a:fillRect/>
          </a:stretch>
        </p:blipFill>
        <p:spPr>
          <a:xfrm>
            <a:off x="5436096" y="3212976"/>
            <a:ext cx="3570073" cy="3378021"/>
          </a:xfrm>
          <a:prstGeom prst="rect">
            <a:avLst/>
          </a:prstGeom>
        </p:spPr>
      </p:pic>
    </p:spTree>
  </p:cSld>
  <p:clrMapOvr>
    <a:masterClrMapping/>
  </p:clrMapOvr>
  <p:transition>
    <p:newsflash/>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387624"/>
          </a:xfrm>
        </p:spPr>
        <p:txBody>
          <a:bodyPr>
            <a:normAutofit/>
          </a:bodyPr>
          <a:lstStyle/>
          <a:p>
            <a:pPr algn="ctr"/>
            <a:r>
              <a:rPr lang="en-US" dirty="0" smtClean="0">
                <a:solidFill>
                  <a:srgbClr val="0070C0"/>
                </a:solidFill>
              </a:rPr>
              <a:t>In the </a:t>
            </a:r>
            <a:r>
              <a:rPr lang="en-US" dirty="0" smtClean="0">
                <a:solidFill>
                  <a:srgbClr val="C00000"/>
                </a:solidFill>
              </a:rPr>
              <a:t>introduction </a:t>
            </a:r>
            <a:r>
              <a:rPr lang="en-US" dirty="0" smtClean="0">
                <a:solidFill>
                  <a:srgbClr val="0070C0"/>
                </a:solidFill>
              </a:rPr>
              <a:t>the author states </a:t>
            </a:r>
            <a:r>
              <a:rPr lang="en-US" dirty="0" smtClean="0">
                <a:solidFill>
                  <a:srgbClr val="C00000"/>
                </a:solidFill>
              </a:rPr>
              <a:t>the reason for writing</a:t>
            </a:r>
            <a:r>
              <a:rPr lang="en-US" dirty="0" smtClean="0">
                <a:solidFill>
                  <a:srgbClr val="0070C0"/>
                </a:solidFill>
              </a:rPr>
              <a:t>.</a:t>
            </a:r>
            <a:endParaRPr lang="ru-RU" dirty="0">
              <a:solidFill>
                <a:srgbClr val="C00000"/>
              </a:solidFill>
            </a:endParaRPr>
          </a:p>
        </p:txBody>
      </p:sp>
      <p:sp>
        <p:nvSpPr>
          <p:cNvPr id="3" name="Содержимое 2"/>
          <p:cNvSpPr>
            <a:spLocks noGrp="1"/>
          </p:cNvSpPr>
          <p:nvPr>
            <p:ph idx="1"/>
          </p:nvPr>
        </p:nvSpPr>
        <p:spPr>
          <a:xfrm>
            <a:off x="304800" y="2132856"/>
            <a:ext cx="8686800" cy="3947269"/>
          </a:xfrm>
        </p:spPr>
        <p:txBody>
          <a:bodyPr/>
          <a:lstStyle/>
          <a:p>
            <a:pPr algn="ctr">
              <a:buNone/>
            </a:pPr>
            <a:r>
              <a:rPr lang="en-US" u="sng" dirty="0" smtClean="0">
                <a:solidFill>
                  <a:srgbClr val="FF0000"/>
                </a:solidFill>
                <a:latin typeface="Arial Rounded MT Bold" pitchFamily="34" charset="0"/>
              </a:rPr>
              <a:t>It starts with:</a:t>
            </a:r>
          </a:p>
          <a:p>
            <a:r>
              <a:rPr lang="en-US" sz="4000" b="1" dirty="0" smtClean="0">
                <a:solidFill>
                  <a:srgbClr val="0070C0"/>
                </a:solidFill>
                <a:latin typeface="Bradley Hand ITC" pitchFamily="66" charset="0"/>
              </a:rPr>
              <a:t>Never in my wildest dreams …</a:t>
            </a:r>
          </a:p>
          <a:p>
            <a:r>
              <a:rPr lang="en-US" sz="4000" b="1" dirty="0" smtClean="0">
                <a:solidFill>
                  <a:srgbClr val="0070C0"/>
                </a:solidFill>
                <a:latin typeface="Bradley Hand ITC" pitchFamily="66" charset="0"/>
              </a:rPr>
              <a:t>I have a situation for which …</a:t>
            </a:r>
          </a:p>
          <a:p>
            <a:r>
              <a:rPr lang="en-US" sz="4000" b="1" dirty="0" smtClean="0">
                <a:solidFill>
                  <a:srgbClr val="0070C0"/>
                </a:solidFill>
                <a:latin typeface="Bradley Hand ITC" pitchFamily="66" charset="0"/>
              </a:rPr>
              <a:t>There’s no one I can turn to …</a:t>
            </a:r>
          </a:p>
          <a:p>
            <a:r>
              <a:rPr lang="en-US" sz="4000" b="1" dirty="0" smtClean="0">
                <a:solidFill>
                  <a:srgbClr val="0070C0"/>
                </a:solidFill>
                <a:latin typeface="Bradley Hand ITC" pitchFamily="66" charset="0"/>
              </a:rPr>
              <a:t>I’m writing to you in a hope …</a:t>
            </a:r>
          </a:p>
          <a:p>
            <a:endParaRPr lang="ru-RU" sz="4000" b="1" dirty="0">
              <a:solidFill>
                <a:srgbClr val="0070C0"/>
              </a:solidFill>
            </a:endParaRPr>
          </a:p>
        </p:txBody>
      </p:sp>
    </p:spTree>
  </p:cSld>
  <p:clrMapOvr>
    <a:masterClrMapping/>
  </p:clrMapOvr>
  <p:transition>
    <p:newsflash/>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60648"/>
            <a:ext cx="8686800" cy="2376264"/>
          </a:xfrm>
        </p:spPr>
        <p:txBody>
          <a:bodyPr>
            <a:normAutofit fontScale="90000"/>
          </a:bodyPr>
          <a:lstStyle/>
          <a:p>
            <a:r>
              <a:rPr lang="en-US" dirty="0" smtClean="0">
                <a:solidFill>
                  <a:srgbClr val="0070C0"/>
                </a:solidFill>
              </a:rPr>
              <a:t>   </a:t>
            </a:r>
            <a:r>
              <a:rPr lang="en-US" sz="2900" dirty="0" smtClean="0">
                <a:solidFill>
                  <a:srgbClr val="0070C0"/>
                </a:solidFill>
              </a:rPr>
              <a:t>The </a:t>
            </a:r>
            <a:r>
              <a:rPr lang="en-US" sz="2900" dirty="0" smtClean="0">
                <a:solidFill>
                  <a:srgbClr val="C00000"/>
                </a:solidFill>
              </a:rPr>
              <a:t>body </a:t>
            </a:r>
            <a:r>
              <a:rPr lang="en-US" sz="2900" dirty="0" smtClean="0">
                <a:solidFill>
                  <a:srgbClr val="0070C0"/>
                </a:solidFill>
              </a:rPr>
              <a:t>of an advice-seeking letter consists of </a:t>
            </a:r>
            <a:r>
              <a:rPr lang="en-US" sz="2900" dirty="0" smtClean="0">
                <a:solidFill>
                  <a:srgbClr val="C00000"/>
                </a:solidFill>
              </a:rPr>
              <a:t>2-3 paragraphs</a:t>
            </a:r>
            <a:r>
              <a:rPr lang="en-US" sz="2900" dirty="0" smtClean="0">
                <a:solidFill>
                  <a:srgbClr val="0070C0"/>
                </a:solidFill>
              </a:rPr>
              <a:t>.</a:t>
            </a:r>
            <a:br>
              <a:rPr lang="en-US" sz="2900" dirty="0" smtClean="0">
                <a:solidFill>
                  <a:srgbClr val="0070C0"/>
                </a:solidFill>
              </a:rPr>
            </a:br>
            <a:r>
              <a:rPr lang="en-US" sz="2900" dirty="0" smtClean="0">
                <a:solidFill>
                  <a:srgbClr val="0070C0"/>
                </a:solidFill>
              </a:rPr>
              <a:t>    These paragraphs describe the problem(s) from different perspectives, raise questions, ask options and give explanations.</a:t>
            </a:r>
            <a:br>
              <a:rPr lang="en-US" sz="2900" dirty="0" smtClean="0">
                <a:solidFill>
                  <a:srgbClr val="0070C0"/>
                </a:solidFill>
              </a:rPr>
            </a:br>
            <a:endParaRPr lang="ru-RU" sz="2900" dirty="0">
              <a:solidFill>
                <a:srgbClr val="C00000"/>
              </a:solidFill>
            </a:endParaRPr>
          </a:p>
        </p:txBody>
      </p:sp>
      <p:sp>
        <p:nvSpPr>
          <p:cNvPr id="3" name="Содержимое 2"/>
          <p:cNvSpPr>
            <a:spLocks noGrp="1"/>
          </p:cNvSpPr>
          <p:nvPr>
            <p:ph idx="1"/>
          </p:nvPr>
        </p:nvSpPr>
        <p:spPr>
          <a:xfrm>
            <a:off x="304800" y="2348880"/>
            <a:ext cx="8686800" cy="4248472"/>
          </a:xfrm>
        </p:spPr>
        <p:txBody>
          <a:bodyPr>
            <a:normAutofit/>
          </a:bodyPr>
          <a:lstStyle/>
          <a:p>
            <a:pPr algn="ctr"/>
            <a:r>
              <a:rPr lang="en-US" sz="2800" u="sng" dirty="0" smtClean="0">
                <a:solidFill>
                  <a:srgbClr val="FF0000"/>
                </a:solidFill>
              </a:rPr>
              <a:t>Write next:</a:t>
            </a:r>
          </a:p>
          <a:p>
            <a:r>
              <a:rPr lang="en-US" b="1" dirty="0" smtClean="0">
                <a:solidFill>
                  <a:srgbClr val="0070C0"/>
                </a:solidFill>
                <a:latin typeface="Bradley Hand ITC" pitchFamily="66" charset="0"/>
              </a:rPr>
              <a:t>I would like to ask …</a:t>
            </a:r>
          </a:p>
          <a:p>
            <a:r>
              <a:rPr lang="en-US" b="1" dirty="0" smtClean="0">
                <a:solidFill>
                  <a:srgbClr val="0070C0"/>
                </a:solidFill>
                <a:latin typeface="Bradley Hand ITC" pitchFamily="66" charset="0"/>
              </a:rPr>
              <a:t>It would be great if …</a:t>
            </a:r>
          </a:p>
          <a:p>
            <a:r>
              <a:rPr lang="en-US" b="1" dirty="0" smtClean="0">
                <a:solidFill>
                  <a:srgbClr val="0070C0"/>
                </a:solidFill>
                <a:latin typeface="Bradley Hand ITC" pitchFamily="66" charset="0"/>
              </a:rPr>
              <a:t>It would be most useful to know …</a:t>
            </a:r>
          </a:p>
          <a:p>
            <a:r>
              <a:rPr lang="en-US" b="1" dirty="0" smtClean="0">
                <a:solidFill>
                  <a:srgbClr val="0070C0"/>
                </a:solidFill>
                <a:latin typeface="Bradley Hand ITC" pitchFamily="66" charset="0"/>
              </a:rPr>
              <a:t>It’s likely that …</a:t>
            </a:r>
          </a:p>
          <a:p>
            <a:r>
              <a:rPr lang="en-US" b="1" dirty="0" smtClean="0">
                <a:solidFill>
                  <a:srgbClr val="0070C0"/>
                </a:solidFill>
                <a:latin typeface="Bradley Hand ITC" pitchFamily="66" charset="0"/>
              </a:rPr>
              <a:t>I would be delighted if …</a:t>
            </a:r>
          </a:p>
          <a:p>
            <a:r>
              <a:rPr lang="en-US" b="1" dirty="0" smtClean="0">
                <a:solidFill>
                  <a:srgbClr val="0070C0"/>
                </a:solidFill>
                <a:latin typeface="Bradley Hand ITC" pitchFamily="66" charset="0"/>
              </a:rPr>
              <a:t>The problem is that …</a:t>
            </a:r>
          </a:p>
          <a:p>
            <a:endParaRPr lang="ru-RU" dirty="0">
              <a:solidFill>
                <a:srgbClr val="0070C0"/>
              </a:solidFill>
            </a:endParaRPr>
          </a:p>
        </p:txBody>
      </p:sp>
    </p:spTree>
  </p:cSld>
  <p:clrMapOvr>
    <a:masterClrMapping/>
  </p:clrMapOvr>
  <p:transition>
    <p:newsflash/>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686800" cy="1387624"/>
          </a:xfrm>
        </p:spPr>
        <p:txBody>
          <a:bodyPr>
            <a:noAutofit/>
          </a:bodyPr>
          <a:lstStyle/>
          <a:p>
            <a:r>
              <a:rPr lang="en-US" sz="2400" dirty="0" smtClean="0">
                <a:solidFill>
                  <a:srgbClr val="0070C0"/>
                </a:solidFill>
              </a:rPr>
              <a:t>each advice-seeking letter has </a:t>
            </a:r>
            <a:r>
              <a:rPr lang="en-US" sz="2400" dirty="0" smtClean="0">
                <a:solidFill>
                  <a:srgbClr val="C00000"/>
                </a:solidFill>
              </a:rPr>
              <a:t>a conclusion</a:t>
            </a:r>
            <a:r>
              <a:rPr lang="en-US" sz="2400" dirty="0" smtClean="0">
                <a:solidFill>
                  <a:srgbClr val="0070C0"/>
                </a:solidFill>
              </a:rPr>
              <a:t>.</a:t>
            </a:r>
            <a:br>
              <a:rPr lang="en-US" sz="2400" dirty="0" smtClean="0">
                <a:solidFill>
                  <a:srgbClr val="0070C0"/>
                </a:solidFill>
              </a:rPr>
            </a:br>
            <a:r>
              <a:rPr lang="en-US" sz="2400" dirty="0" smtClean="0">
                <a:solidFill>
                  <a:srgbClr val="0070C0"/>
                </a:solidFill>
              </a:rPr>
              <a:t>It has some </a:t>
            </a:r>
            <a:r>
              <a:rPr lang="en-US" sz="2400" dirty="0" smtClean="0">
                <a:solidFill>
                  <a:srgbClr val="C00000"/>
                </a:solidFill>
              </a:rPr>
              <a:t>closing remarks</a:t>
            </a:r>
            <a:r>
              <a:rPr lang="en-US" sz="2400" dirty="0" smtClean="0">
                <a:solidFill>
                  <a:srgbClr val="0070C0"/>
                </a:solidFill>
              </a:rPr>
              <a:t>.</a:t>
            </a:r>
            <a:br>
              <a:rPr lang="en-US" sz="2400" dirty="0" smtClean="0">
                <a:solidFill>
                  <a:srgbClr val="0070C0"/>
                </a:solidFill>
              </a:rPr>
            </a:br>
            <a:r>
              <a:rPr lang="en-US" sz="2400" dirty="0" smtClean="0">
                <a:solidFill>
                  <a:srgbClr val="0070C0"/>
                </a:solidFill>
              </a:rPr>
              <a:t>A </a:t>
            </a:r>
            <a:r>
              <a:rPr lang="en-US" sz="2400" dirty="0" smtClean="0">
                <a:solidFill>
                  <a:srgbClr val="C00000"/>
                </a:solidFill>
              </a:rPr>
              <a:t>good conclusion </a:t>
            </a:r>
            <a:r>
              <a:rPr lang="en-US" sz="2400" dirty="0" smtClean="0">
                <a:solidFill>
                  <a:srgbClr val="0070C0"/>
                </a:solidFill>
              </a:rPr>
              <a:t>may have </a:t>
            </a:r>
            <a:r>
              <a:rPr lang="en-US" sz="2400" dirty="0" smtClean="0">
                <a:solidFill>
                  <a:srgbClr val="C00000"/>
                </a:solidFill>
              </a:rPr>
              <a:t>1-3 sentences </a:t>
            </a:r>
            <a:r>
              <a:rPr lang="en-US" sz="2400" dirty="0" smtClean="0">
                <a:solidFill>
                  <a:srgbClr val="0070C0"/>
                </a:solidFill>
              </a:rPr>
              <a:t>in which the writer asks for help and may </a:t>
            </a:r>
            <a:r>
              <a:rPr lang="en-US" sz="2400" dirty="0" err="1" smtClean="0">
                <a:solidFill>
                  <a:srgbClr val="0070C0"/>
                </a:solidFill>
              </a:rPr>
              <a:t>apologise</a:t>
            </a:r>
            <a:r>
              <a:rPr lang="en-US" sz="2400" dirty="0" smtClean="0">
                <a:solidFill>
                  <a:srgbClr val="0070C0"/>
                </a:solidFill>
              </a:rPr>
              <a:t> or give</a:t>
            </a:r>
            <a:br>
              <a:rPr lang="en-US" sz="2400" dirty="0" smtClean="0">
                <a:solidFill>
                  <a:srgbClr val="0070C0"/>
                </a:solidFill>
              </a:rPr>
            </a:br>
            <a:r>
              <a:rPr lang="en-US" sz="2400" dirty="0" smtClean="0">
                <a:solidFill>
                  <a:srgbClr val="0070C0"/>
                </a:solidFill>
              </a:rPr>
              <a:t>thanks in advance. </a:t>
            </a:r>
            <a:endParaRPr lang="ru-RU" sz="2400" dirty="0">
              <a:solidFill>
                <a:srgbClr val="0070C0"/>
              </a:solidFill>
            </a:endParaRPr>
          </a:p>
        </p:txBody>
      </p:sp>
      <p:sp>
        <p:nvSpPr>
          <p:cNvPr id="3" name="Содержимое 2"/>
          <p:cNvSpPr>
            <a:spLocks noGrp="1"/>
          </p:cNvSpPr>
          <p:nvPr>
            <p:ph idx="1"/>
          </p:nvPr>
        </p:nvSpPr>
        <p:spPr>
          <a:xfrm>
            <a:off x="304800" y="2204864"/>
            <a:ext cx="8686800" cy="3875261"/>
          </a:xfrm>
        </p:spPr>
        <p:txBody>
          <a:bodyPr>
            <a:normAutofit fontScale="92500"/>
          </a:bodyPr>
          <a:lstStyle/>
          <a:p>
            <a:pPr algn="ctr"/>
            <a:r>
              <a:rPr lang="en-US" u="sng" dirty="0" smtClean="0">
                <a:solidFill>
                  <a:srgbClr val="FF0000"/>
                </a:solidFill>
              </a:rPr>
              <a:t>Write next:</a:t>
            </a:r>
          </a:p>
          <a:p>
            <a:r>
              <a:rPr lang="en-US" b="1" dirty="0" smtClean="0">
                <a:solidFill>
                  <a:srgbClr val="0070C0"/>
                </a:solidFill>
                <a:latin typeface="Bradley Hand ITC" pitchFamily="66" charset="0"/>
              </a:rPr>
              <a:t>I must </a:t>
            </a:r>
            <a:r>
              <a:rPr lang="en-US" b="1" dirty="0" err="1" smtClean="0">
                <a:solidFill>
                  <a:srgbClr val="0070C0"/>
                </a:solidFill>
                <a:latin typeface="Bradley Hand ITC" pitchFamily="66" charset="0"/>
              </a:rPr>
              <a:t>apologise</a:t>
            </a:r>
            <a:r>
              <a:rPr lang="en-US" b="1" dirty="0" smtClean="0">
                <a:solidFill>
                  <a:srgbClr val="0070C0"/>
                </a:solidFill>
                <a:latin typeface="Bradley Hand ITC" pitchFamily="66" charset="0"/>
              </a:rPr>
              <a:t> for troubling you with my request …</a:t>
            </a:r>
          </a:p>
          <a:p>
            <a:r>
              <a:rPr lang="en-US" b="1" dirty="0" smtClean="0">
                <a:solidFill>
                  <a:srgbClr val="0070C0"/>
                </a:solidFill>
                <a:latin typeface="Bradley Hand ITC" pitchFamily="66" charset="0"/>
              </a:rPr>
              <a:t>I hope that my request …</a:t>
            </a:r>
          </a:p>
          <a:p>
            <a:r>
              <a:rPr lang="en-US" b="1" dirty="0" smtClean="0">
                <a:solidFill>
                  <a:srgbClr val="0070C0"/>
                </a:solidFill>
                <a:latin typeface="Bradley Hand ITC" pitchFamily="66" charset="0"/>
              </a:rPr>
              <a:t>I look forward to hearing from you .</a:t>
            </a:r>
          </a:p>
          <a:p>
            <a:r>
              <a:rPr lang="en-US" b="1" dirty="0" smtClean="0">
                <a:solidFill>
                  <a:srgbClr val="0070C0"/>
                </a:solidFill>
                <a:latin typeface="Bradley Hand ITC" pitchFamily="66" charset="0"/>
              </a:rPr>
              <a:t>Thank you in advance for your kind cooperation.</a:t>
            </a:r>
          </a:p>
          <a:p>
            <a:r>
              <a:rPr lang="en-US" b="1" dirty="0" smtClean="0">
                <a:solidFill>
                  <a:srgbClr val="0070C0"/>
                </a:solidFill>
                <a:latin typeface="Bradley Hand ITC" pitchFamily="66" charset="0"/>
              </a:rPr>
              <a:t>I would like to thank you for your time.</a:t>
            </a:r>
            <a:endParaRPr lang="ru-RU" b="1" dirty="0">
              <a:solidFill>
                <a:srgbClr val="0070C0"/>
              </a:solidFill>
            </a:endParaRPr>
          </a:p>
        </p:txBody>
      </p:sp>
    </p:spTree>
  </p:cSld>
  <p:clrMapOvr>
    <a:masterClrMapping/>
  </p:clrMapOvr>
  <p:transition>
    <p:newsflash/>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88640"/>
            <a:ext cx="8686800" cy="504056"/>
          </a:xfrm>
        </p:spPr>
        <p:txBody>
          <a:bodyPr>
            <a:normAutofit fontScale="90000"/>
          </a:bodyPr>
          <a:lstStyle/>
          <a:p>
            <a:pPr algn="ctr"/>
            <a:r>
              <a:rPr lang="en-US" sz="2800" dirty="0" smtClean="0">
                <a:solidFill>
                  <a:srgbClr val="FF0000"/>
                </a:solidFill>
              </a:rPr>
              <a:t>There is an example of an advice-seeking letter</a:t>
            </a:r>
            <a:endParaRPr lang="ru-RU" sz="2800" dirty="0">
              <a:solidFill>
                <a:srgbClr val="FF0000"/>
              </a:solidFill>
            </a:endParaRPr>
          </a:p>
        </p:txBody>
      </p:sp>
      <p:sp>
        <p:nvSpPr>
          <p:cNvPr id="3" name="Содержимое 2"/>
          <p:cNvSpPr>
            <a:spLocks noGrp="1"/>
          </p:cNvSpPr>
          <p:nvPr>
            <p:ph idx="1"/>
          </p:nvPr>
        </p:nvSpPr>
        <p:spPr>
          <a:xfrm>
            <a:off x="304800" y="764704"/>
            <a:ext cx="8686800" cy="5904656"/>
          </a:xfrm>
        </p:spPr>
        <p:txBody>
          <a:bodyPr>
            <a:noAutofit/>
          </a:bodyPr>
          <a:lstStyle/>
          <a:p>
            <a:pPr>
              <a:buNone/>
            </a:pPr>
            <a:r>
              <a:rPr lang="en-US" sz="2600" b="1" dirty="0" smtClean="0">
                <a:latin typeface="Freestyle Script" pitchFamily="66" charset="0"/>
              </a:rPr>
              <a:t>Dear Editor,</a:t>
            </a:r>
          </a:p>
          <a:p>
            <a:pPr>
              <a:buNone/>
            </a:pPr>
            <a:r>
              <a:rPr lang="en-US" sz="2600" b="1" dirty="0" smtClean="0">
                <a:latin typeface="Freestyle Script" pitchFamily="66" charset="0"/>
              </a:rPr>
              <a:t>          Never in my wildest dreams have I ever thought that I would be writing to someone for advice. But I have a situation for which I need help, and there is no one I can turn to. So I am writing to you in hope you can give me some help.</a:t>
            </a:r>
          </a:p>
          <a:p>
            <a:pPr>
              <a:buNone/>
            </a:pPr>
            <a:r>
              <a:rPr lang="en-US" sz="2600" b="1" dirty="0" smtClean="0">
                <a:latin typeface="Freestyle Script" pitchFamily="66" charset="0"/>
              </a:rPr>
              <a:t>          My younger sister isn’t exactly physically fit. She is slightly overweight and needs more time than usual to learn different activities. To complicate matters, she often skips her Physical Education lessons.</a:t>
            </a:r>
          </a:p>
          <a:p>
            <a:pPr>
              <a:buNone/>
            </a:pPr>
            <a:r>
              <a:rPr lang="en-US" sz="2600" b="1" dirty="0" smtClean="0">
                <a:latin typeface="Freestyle Script" pitchFamily="66" charset="0"/>
              </a:rPr>
              <a:t>           I would like to teach her how to play very much. The problem is that she doesn’t seem to be competitive. She keeps saying that it makes no difference to her whether she wins or loses.</a:t>
            </a:r>
          </a:p>
          <a:p>
            <a:pPr>
              <a:buNone/>
            </a:pPr>
            <a:r>
              <a:rPr lang="en-US" sz="2600" b="1" dirty="0" smtClean="0">
                <a:latin typeface="Freestyle Script" pitchFamily="66" charset="0"/>
              </a:rPr>
              <a:t>           What should I do? Should I ask our parents to get her a personal trainer or try to talk her into signing up for our school Physical Education program in spite of her indifference? Please answer as soon as possible because something needs to be done quickly.</a:t>
            </a:r>
          </a:p>
          <a:p>
            <a:pPr>
              <a:buNone/>
            </a:pPr>
            <a:r>
              <a:rPr lang="en-US" sz="2600" b="1" dirty="0" smtClean="0">
                <a:latin typeface="Freestyle Script" pitchFamily="66" charset="0"/>
              </a:rPr>
              <a:t>                                                                                       Caring Sister</a:t>
            </a:r>
            <a:endParaRPr lang="ru-RU" sz="2600" b="1" dirty="0"/>
          </a:p>
        </p:txBody>
      </p:sp>
    </p:spTree>
  </p:cSld>
  <p:clrMapOvr>
    <a:masterClrMapping/>
  </p:clrMapOvr>
  <p:transition>
    <p:newsflash/>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260648"/>
            <a:ext cx="4489060" cy="2808311"/>
          </a:xfrm>
          <a:noFill/>
        </p:spPr>
        <p:txBody>
          <a:bodyPr>
            <a:noAutofit/>
          </a:bodyPr>
          <a:lstStyle/>
          <a:p>
            <a:pPr algn="r"/>
            <a:r>
              <a:rPr lang="en-US" sz="6000" dirty="0" smtClean="0">
                <a:solidFill>
                  <a:srgbClr val="C00000"/>
                </a:solidFill>
              </a:rPr>
              <a:t>Do you remember?</a:t>
            </a:r>
            <a:endParaRPr lang="ru-RU" sz="6000" dirty="0">
              <a:solidFill>
                <a:srgbClr val="C00000"/>
              </a:solidFill>
            </a:endParaRPr>
          </a:p>
        </p:txBody>
      </p:sp>
      <p:sp>
        <p:nvSpPr>
          <p:cNvPr id="3" name="Содержимое 2"/>
          <p:cNvSpPr>
            <a:spLocks noGrp="1"/>
          </p:cNvSpPr>
          <p:nvPr>
            <p:ph idx="1"/>
          </p:nvPr>
        </p:nvSpPr>
        <p:spPr>
          <a:xfrm>
            <a:off x="304800" y="1412776"/>
            <a:ext cx="8686800" cy="5184576"/>
          </a:xfrm>
        </p:spPr>
        <p:txBody>
          <a:bodyPr>
            <a:normAutofit/>
          </a:bodyPr>
          <a:lstStyle/>
          <a:p>
            <a:pPr>
              <a:buNone/>
            </a:pPr>
            <a:endParaRPr lang="en-US" sz="6600" b="1" dirty="0" smtClean="0">
              <a:solidFill>
                <a:srgbClr val="7030A0"/>
              </a:solidFill>
              <a:latin typeface="Forte" pitchFamily="66" charset="0"/>
            </a:endParaRPr>
          </a:p>
          <a:p>
            <a:pPr>
              <a:buNone/>
            </a:pPr>
            <a:endParaRPr lang="en-US" sz="6600" b="1" dirty="0" smtClean="0">
              <a:solidFill>
                <a:srgbClr val="7030A0"/>
              </a:solidFill>
              <a:latin typeface="Forte" pitchFamily="66" charset="0"/>
            </a:endParaRPr>
          </a:p>
          <a:p>
            <a:pPr algn="ctr">
              <a:buNone/>
            </a:pPr>
            <a:r>
              <a:rPr lang="en-US" sz="6600" b="1" dirty="0" smtClean="0">
                <a:solidFill>
                  <a:srgbClr val="7030A0"/>
                </a:solidFill>
                <a:latin typeface="Forte" pitchFamily="66" charset="0"/>
              </a:rPr>
              <a:t>Write your own advice-seeking letter!</a:t>
            </a:r>
            <a:endParaRPr lang="ru-RU" sz="6600" b="1" dirty="0">
              <a:solidFill>
                <a:srgbClr val="7030A0"/>
              </a:solidFill>
            </a:endParaRPr>
          </a:p>
        </p:txBody>
      </p:sp>
      <p:pic>
        <p:nvPicPr>
          <p:cNvPr id="4" name="Рисунок 3" descr="J0215076.WMF"/>
          <p:cNvPicPr>
            <a:picLocks noChangeAspect="1"/>
          </p:cNvPicPr>
          <p:nvPr/>
        </p:nvPicPr>
        <p:blipFill>
          <a:blip r:embed="rId3" cstate="print"/>
          <a:stretch>
            <a:fillRect/>
          </a:stretch>
        </p:blipFill>
        <p:spPr>
          <a:xfrm>
            <a:off x="323528" y="404664"/>
            <a:ext cx="3600400" cy="3528392"/>
          </a:xfrm>
          <a:prstGeom prst="rect">
            <a:avLst/>
          </a:prstGeom>
        </p:spPr>
      </p:pic>
    </p:spTree>
  </p:cSld>
  <p:clrMapOvr>
    <a:masterClrMapping/>
  </p:clrMapOvr>
  <p:transition>
    <p:newsflash/>
    <p:sndAc>
      <p:stSnd>
        <p:snd r:embed="rId2" name="wind.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103</TotalTime>
  <Words>401</Words>
  <Application>Microsoft Office PowerPoint</Application>
  <PresentationFormat>Экран (4:3)</PresentationFormat>
  <Paragraphs>39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Трек</vt:lpstr>
      <vt:lpstr>Слайд 1</vt:lpstr>
      <vt:lpstr>Слайд 2</vt:lpstr>
      <vt:lpstr>An advice-seeking letter consists of:</vt:lpstr>
      <vt:lpstr>In the introduction the author states the reason for writing.</vt:lpstr>
      <vt:lpstr>   The body of an advice-seeking letter consists of 2-3 paragraphs.     These paragraphs describe the problem(s) from different perspectives, raise questions, ask options and give explanations. </vt:lpstr>
      <vt:lpstr>each advice-seeking letter has a conclusion. It has some closing remarks. A good conclusion may have 1-3 sentences in which the writer asks for help and may apologise or give thanks in advance. </vt:lpstr>
      <vt:lpstr>There is an example of an advice-seeking letter</vt:lpstr>
      <vt:lpstr>Do you remember?</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c:creator>
  <cp:lastModifiedBy>Zver</cp:lastModifiedBy>
  <cp:revision>12</cp:revision>
  <dcterms:created xsi:type="dcterms:W3CDTF">2011-10-12T17:32:25Z</dcterms:created>
  <dcterms:modified xsi:type="dcterms:W3CDTF">2011-10-12T19:17:12Z</dcterms:modified>
</cp:coreProperties>
</file>